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40925"/>
  <p:embeddedFontLst>
    <p:embeddedFont>
      <p:font typeface="Golos Text" panose="020B0503020202020204" pitchFamily="3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8BB"/>
    <a:srgbClr val="24ABC2"/>
    <a:srgbClr val="FFFFFF"/>
    <a:srgbClr val="F2F2F2"/>
    <a:srgbClr val="CD3535"/>
    <a:srgbClr val="F1450F"/>
    <a:srgbClr val="36C3DA"/>
    <a:srgbClr val="25C6FF"/>
    <a:srgbClr val="E46C0A"/>
    <a:srgbClr val="2D8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78" d="100"/>
          <a:sy n="78" d="100"/>
        </p:scale>
        <p:origin x="-3330" y="-10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orient="horz" pos="3131"/>
        <p:guide pos="214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32" Type="http://schemas.microsoft.com/office/2016/11/relationships/changesInfo" Target="changesInfos/changesInfo1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4560" y="487888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589016" y="605281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5945" y="8579304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240644" y="8782091"/>
            <a:ext cx="2928633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240086" y="9076585"/>
            <a:ext cx="2928633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10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945" y="1109707"/>
            <a:ext cx="5661305" cy="8852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О получении налоговых уведомлений и требований об уплате задолженности по налогам через личный кабинет на едином портале государственных и муниципальных услуг (ЕПГУ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)</a:t>
            </a:r>
          </a:p>
          <a:p>
            <a:pPr algn="just"/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algn="just">
              <a:spcAft>
                <a:spcPts val="600"/>
              </a:spcAft>
            </a:pPr>
            <a:r>
              <a:rPr lang="ru-RU" sz="1300" dirty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300" dirty="0" smtClean="0">
                <a:latin typeface="Golos Text" panose="020B0604020202020204" charset="0"/>
                <a:ea typeface="Golos Text" panose="020B0604020202020204" charset="0"/>
              </a:rPr>
              <a:t>        Федеральным </a:t>
            </a:r>
            <a:r>
              <a:rPr lang="ru-RU" sz="1300" dirty="0">
                <a:latin typeface="Golos Text" panose="020B0604020202020204" charset="0"/>
                <a:ea typeface="Golos Text" panose="020B0604020202020204" charset="0"/>
              </a:rPr>
              <a:t>законом от 14.04.2023 № 125-ФЗ «О внесении изменений в часть первую Налогового кодекса Российской Федерации» с 01.07.2023 предусмотрена возможность получения налоговых уведомлений для уплаты налогов на имущество и НДФЛ, а также требований об уплате задолженности по налогам налогоплательщиками - физическими лицами в электронной форме через личный кабинет на едином портале государственных и муниципальных услуг (ЕПГУ). </a:t>
            </a:r>
          </a:p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ru-RU" sz="1300" dirty="0" smtClean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Получение </a:t>
            </a:r>
            <a:r>
              <a:rPr lang="ru-RU" sz="1300" dirty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через ЕПГУ указанных документов налоговых органов возможно при соблюдении двух условий: </a:t>
            </a:r>
            <a:endParaRPr lang="ru-RU" sz="1300" dirty="0" smtClean="0">
              <a:latin typeface="Golos Text" panose="020B0604020202020204" charset="0"/>
              <a:ea typeface="Golos Text" panose="020B060402020202020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ru-RU" sz="1300" dirty="0" smtClean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налогоплательщик </a:t>
            </a:r>
            <a:r>
              <a:rPr lang="ru-RU" sz="1300" dirty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должен быть зарегистрирован в единой системе идентификации и аутентификации на ЕПГУ; 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ru-RU" sz="1300" dirty="0" smtClean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налогоплательщик </a:t>
            </a:r>
            <a:r>
              <a:rPr lang="ru-RU" sz="1300" dirty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направил через ЕПГУ уведомление о необходимости получения документов от налоговых органов в электронной форме через ЕПГУ. </a:t>
            </a:r>
            <a:r>
              <a:rPr lang="ru-RU" sz="1300" dirty="0" smtClean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       </a:t>
            </a:r>
          </a:p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ru-RU" sz="1300" dirty="0" smtClean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 Пользователь </a:t>
            </a:r>
            <a:r>
              <a:rPr lang="ru-RU" sz="1300" dirty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ЕПГУ сможет оплатить начисления из указанных документов онлайн, при этом налоговые уведомления и требования об уплате задолженности не будут дублироваться заказными письмами по почте, кроме предусмотренного пунктом 2 статьи 11.2 НК РФ случая. </a:t>
            </a:r>
            <a:r>
              <a:rPr lang="ru-RU" sz="1300" dirty="0" smtClean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                   </a:t>
            </a:r>
          </a:p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ru-RU" sz="1300" dirty="0" smtClean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Воспользоваться </a:t>
            </a:r>
            <a:r>
              <a:rPr lang="ru-RU" sz="1300" dirty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возможностью получения налоговых документов через ЕПГУ можно в любой момент вне зависимости от наличия доступа к личному кабинету </a:t>
            </a:r>
            <a:r>
              <a:rPr lang="ru-RU" sz="1300" dirty="0" smtClean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налогоплательщик.</a:t>
            </a:r>
          </a:p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ru-RU" sz="1300" dirty="0" smtClean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Для </a:t>
            </a:r>
            <a:r>
              <a:rPr lang="ru-RU" sz="1300" dirty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прекращения получения документов от налоговых органов через ЕПГУ налогоплательщик - физическое лицо вправе направить через ЕПГУ соответствующее уведомление.</a:t>
            </a:r>
          </a:p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endParaRPr lang="ru-RU" sz="1400" dirty="0">
              <a:latin typeface="Golos Text" panose="020B0604020202020204" charset="0"/>
              <a:ea typeface="Golos Text" panose="020B0604020202020204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solidFill>
                <a:schemeClr val="tx2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algn="just"/>
            <a:endParaRPr lang="ru-RU" sz="1200" dirty="0">
              <a:solidFill>
                <a:schemeClr val="tx2">
                  <a:lumMod val="50000"/>
                </a:schemeClr>
              </a:solidFill>
              <a:latin typeface=""/>
            </a:endParaRPr>
          </a:p>
          <a:p>
            <a:pPr algn="just"/>
            <a:endParaRPr lang="ru-RU" sz="1200" dirty="0" smtClean="0">
              <a:solidFill>
                <a:schemeClr val="tx2">
                  <a:lumMod val="50000"/>
                </a:schemeClr>
              </a:solidFill>
              <a:latin typeface=""/>
            </a:endParaRPr>
          </a:p>
          <a:p>
            <a:pPr algn="just"/>
            <a:endParaRPr lang="ru-RU" sz="1200" dirty="0">
              <a:solidFill>
                <a:schemeClr val="tx2">
                  <a:lumMod val="50000"/>
                </a:schemeClr>
              </a:solidFill>
              <a:latin typeface=""/>
            </a:endParaRPr>
          </a:p>
          <a:p>
            <a:pPr algn="just"/>
            <a:endParaRPr lang="ru-RU" sz="1200" dirty="0">
              <a:solidFill>
                <a:schemeClr val="tx2">
                  <a:lumMod val="50000"/>
                </a:schemeClr>
              </a:solidFill>
              <a:latin typeface=""/>
            </a:endParaRPr>
          </a:p>
          <a:p>
            <a:pPr algn="ctr"/>
            <a:endParaRPr lang="ru-RU" sz="1200" dirty="0">
              <a:solidFill>
                <a:srgbClr val="2778BB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165467</TotalTime>
  <Words>218</Words>
  <Application>Microsoft Office PowerPoint</Application>
  <PresentationFormat>Лист A4 (210x297 мм)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Calibri</vt:lpstr>
      <vt:lpstr>Times New Roman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Безрукавый Никита Евгеньевич</cp:lastModifiedBy>
  <cp:revision>2018</cp:revision>
  <cp:lastPrinted>2023-05-25T08:47:07Z</cp:lastPrinted>
  <dcterms:created xsi:type="dcterms:W3CDTF">2014-10-08T23:03:32Z</dcterms:created>
  <dcterms:modified xsi:type="dcterms:W3CDTF">2023-07-10T12:56:07Z</dcterms:modified>
</cp:coreProperties>
</file>